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67" r:id="rId2"/>
    <p:sldId id="1028" r:id="rId3"/>
    <p:sldId id="907" r:id="rId4"/>
    <p:sldId id="1004" r:id="rId5"/>
    <p:sldId id="1005" r:id="rId6"/>
    <p:sldId id="1023" r:id="rId7"/>
    <p:sldId id="1024" r:id="rId8"/>
    <p:sldId id="1025" r:id="rId9"/>
    <p:sldId id="1026" r:id="rId10"/>
    <p:sldId id="1027" r:id="rId11"/>
    <p:sldId id="1007" r:id="rId12"/>
    <p:sldId id="1009" r:id="rId13"/>
    <p:sldId id="1014" r:id="rId14"/>
    <p:sldId id="1015" r:id="rId15"/>
    <p:sldId id="1010" r:id="rId16"/>
    <p:sldId id="1016" r:id="rId17"/>
    <p:sldId id="1012" r:id="rId18"/>
    <p:sldId id="1013" r:id="rId19"/>
    <p:sldId id="1017" r:id="rId20"/>
    <p:sldId id="1018" r:id="rId21"/>
    <p:sldId id="1019" r:id="rId22"/>
  </p:sldIdLst>
  <p:sldSz cx="9144000" cy="5143500" type="screen16x9"/>
  <p:notesSz cx="6761163" cy="9942513"/>
  <p:custDataLst>
    <p:tags r:id="rId25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62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C03"/>
    <a:srgbClr val="034EA2"/>
    <a:srgbClr val="0075BF"/>
    <a:srgbClr val="0087CD"/>
    <a:srgbClr val="C68F06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71" y="45"/>
      </p:cViewPr>
      <p:guideLst>
        <p:guide orient="horz" pos="16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262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8881-7406-4474-876E-B9CACDC763DC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937DD-8023-4963-8596-829478C3E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755576" y="195486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755576" y="388787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燕尾形 10"/>
          <p:cNvSpPr/>
          <p:nvPr userDrawn="1"/>
        </p:nvSpPr>
        <p:spPr>
          <a:xfrm>
            <a:off x="251520" y="267494"/>
            <a:ext cx="288032" cy="2880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燕尾形 11"/>
          <p:cNvSpPr/>
          <p:nvPr userDrawn="1"/>
        </p:nvSpPr>
        <p:spPr>
          <a:xfrm>
            <a:off x="467544" y="267494"/>
            <a:ext cx="288032" cy="2880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t>2023/7/12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t>2023/7/12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892058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584556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jpeg"/><Relationship Id="rId4" Type="http://schemas.openxmlformats.org/officeDocument/2006/relationships/tags" Target="../tags/tag26.xml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0" y="3487103"/>
            <a:ext cx="9144000" cy="108000"/>
          </a:xfrm>
          <a:custGeom>
            <a:avLst/>
            <a:gdLst>
              <a:gd name="connsiteX0" fmla="*/ 0 w 12192000"/>
              <a:gd name="connsiteY0" fmla="*/ 0 h 2711003"/>
              <a:gd name="connsiteX1" fmla="*/ 12192000 w 12192000"/>
              <a:gd name="connsiteY1" fmla="*/ 0 h 2711003"/>
              <a:gd name="connsiteX2" fmla="*/ 12192000 w 12192000"/>
              <a:gd name="connsiteY2" fmla="*/ 2711003 h 2711003"/>
              <a:gd name="connsiteX3" fmla="*/ 0 w 12192000"/>
              <a:gd name="connsiteY3" fmla="*/ 2711003 h 271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11003">
                <a:moveTo>
                  <a:pt x="0" y="0"/>
                </a:moveTo>
                <a:lnTo>
                  <a:pt x="12192000" y="0"/>
                </a:lnTo>
                <a:lnTo>
                  <a:pt x="12192000" y="2711003"/>
                </a:lnTo>
                <a:lnTo>
                  <a:pt x="0" y="2711003"/>
                </a:lnTo>
                <a:close/>
              </a:path>
            </a:pathLst>
          </a:custGeom>
          <a:solidFill>
            <a:srgbClr val="026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400" dirty="0"/>
          </a:p>
        </p:txBody>
      </p:sp>
      <p:sp>
        <p:nvSpPr>
          <p:cNvPr id="26" name="任意多边形 25"/>
          <p:cNvSpPr/>
          <p:nvPr/>
        </p:nvSpPr>
        <p:spPr>
          <a:xfrm>
            <a:off x="0" y="3661734"/>
            <a:ext cx="9144000" cy="1497330"/>
          </a:xfrm>
          <a:custGeom>
            <a:avLst/>
            <a:gdLst>
              <a:gd name="connsiteX0" fmla="*/ 0 w 12192000"/>
              <a:gd name="connsiteY0" fmla="*/ 0 h 2711003"/>
              <a:gd name="connsiteX1" fmla="*/ 12192000 w 12192000"/>
              <a:gd name="connsiteY1" fmla="*/ 0 h 2711003"/>
              <a:gd name="connsiteX2" fmla="*/ 12192000 w 12192000"/>
              <a:gd name="connsiteY2" fmla="*/ 2711003 h 2711003"/>
              <a:gd name="connsiteX3" fmla="*/ 0 w 12192000"/>
              <a:gd name="connsiteY3" fmla="*/ 2711003 h 271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11003">
                <a:moveTo>
                  <a:pt x="0" y="0"/>
                </a:moveTo>
                <a:lnTo>
                  <a:pt x="12192000" y="0"/>
                </a:lnTo>
                <a:lnTo>
                  <a:pt x="12192000" y="2711003"/>
                </a:lnTo>
                <a:lnTo>
                  <a:pt x="0" y="2711003"/>
                </a:lnTo>
                <a:close/>
              </a:path>
            </a:pathLst>
          </a:custGeom>
          <a:solidFill>
            <a:srgbClr val="026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400" dirty="0"/>
          </a:p>
        </p:txBody>
      </p:sp>
      <p:sp>
        <p:nvSpPr>
          <p:cNvPr id="35" name="文本框 34"/>
          <p:cNvSpPr txBox="1"/>
          <p:nvPr/>
        </p:nvSpPr>
        <p:spPr bwMode="auto">
          <a:xfrm>
            <a:off x="2181225" y="3703406"/>
            <a:ext cx="4781550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计划财务处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07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文本框 27"/>
          <p:cNvSpPr txBox="1">
            <a:spLocks noChangeArrowheads="1"/>
          </p:cNvSpPr>
          <p:nvPr/>
        </p:nvSpPr>
        <p:spPr bwMode="auto">
          <a:xfrm>
            <a:off x="4146427" y="2096929"/>
            <a:ext cx="4844476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0069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----------</a:t>
            </a:r>
            <a:r>
              <a:rPr lang="zh-CN" altLang="en-US" sz="2000" b="1" dirty="0">
                <a:solidFill>
                  <a:srgbClr val="0069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财务网上审批业务操作说明</a:t>
            </a:r>
          </a:p>
        </p:txBody>
      </p:sp>
      <p:sp>
        <p:nvSpPr>
          <p:cNvPr id="4" name="矩形 3"/>
          <p:cNvSpPr/>
          <p:nvPr/>
        </p:nvSpPr>
        <p:spPr>
          <a:xfrm>
            <a:off x="287655" y="763906"/>
            <a:ext cx="3703320" cy="23626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dist="12700" dir="10800000" algn="r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100" dirty="0">
              <a:solidFill>
                <a:prstClr val="white"/>
              </a:solidFill>
            </a:endParaRPr>
          </a:p>
        </p:txBody>
      </p:sp>
      <p:pic>
        <p:nvPicPr>
          <p:cNvPr id="6" name="图片 5" descr="摄图网-黑色风格的办公设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1" y="868204"/>
            <a:ext cx="3637121" cy="2425065"/>
          </a:xfrm>
          <a:prstGeom prst="rect">
            <a:avLst/>
          </a:prstGeom>
          <a:effectLst>
            <a:outerShdw blurRad="762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27"/>
          <p:cNvSpPr txBox="1">
            <a:spLocks noChangeArrowheads="1"/>
          </p:cNvSpPr>
          <p:nvPr/>
        </p:nvSpPr>
        <p:spPr bwMode="auto">
          <a:xfrm>
            <a:off x="4179622" y="1499235"/>
            <a:ext cx="3535650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300" b="1" dirty="0">
                <a:solidFill>
                  <a:srgbClr val="0069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江西科技师范大学</a:t>
            </a:r>
            <a:endParaRPr lang="zh-CN" altLang="zh-CN" sz="3300" b="1" dirty="0">
              <a:solidFill>
                <a:srgbClr val="0069B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262528" y="2058445"/>
            <a:ext cx="4593817" cy="2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1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Click="0" advTm="2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 bwMode="auto">
          <a:xfrm>
            <a:off x="2181225" y="3703406"/>
            <a:ext cx="4781550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计划财务处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07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.</a:t>
            </a:r>
            <a:r>
              <a:rPr lang="en-US" altLang="zh-CN" sz="2800"/>
              <a:t>1</a:t>
            </a:r>
            <a:r>
              <a:rPr lang="zh-CN" sz="2800"/>
              <a:t>网上报账系统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539750" y="627380"/>
            <a:ext cx="4709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全部审批后打印出来的报销单据</a:t>
            </a:r>
          </a:p>
        </p:txBody>
      </p:sp>
      <p:pic>
        <p:nvPicPr>
          <p:cNvPr id="3" name="图片 -214748259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83485" y="918845"/>
            <a:ext cx="4064635" cy="4200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2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720567" y="1635646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36084" y="2156639"/>
            <a:ext cx="45005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审批平台登录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11755" y="998855"/>
            <a:ext cx="11658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8240" y="1207135"/>
            <a:ext cx="1562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 bwMode="auto">
          <a:xfrm>
            <a:off x="2181225" y="3703406"/>
            <a:ext cx="4781550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计划财务处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07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3</a:t>
            </a:r>
            <a:r>
              <a:rPr lang="zh-CN" altLang="en-US" sz="2800"/>
              <a:t>.</a:t>
            </a:r>
            <a:r>
              <a:rPr lang="en-US" altLang="zh-CN" sz="2800"/>
              <a:t>1</a:t>
            </a:r>
            <a:r>
              <a:rPr lang="zh-CN" altLang="en-US" sz="2800"/>
              <a:t>电脑</a:t>
            </a:r>
            <a:r>
              <a:rPr lang="en-US" altLang="zh-CN" sz="2800"/>
              <a:t>/PC</a:t>
            </a:r>
            <a:r>
              <a:rPr lang="zh-CN" altLang="en-US" sz="2800"/>
              <a:t>端登录</a:t>
            </a:r>
          </a:p>
          <a:p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605" y="1059180"/>
            <a:ext cx="7396480" cy="3995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850" y="729615"/>
            <a:ext cx="6337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进入计划财务处网上综合服务平台</a:t>
            </a:r>
            <a:r>
              <a:rPr lang="en-US" altLang="zh-CN"/>
              <a:t>-</a:t>
            </a:r>
            <a:r>
              <a:rPr lang="zh-CN" altLang="en-US"/>
              <a:t>点击网上审批系统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3</a:t>
            </a:r>
            <a:r>
              <a:rPr lang="zh-CN" altLang="en-US" sz="2800"/>
              <a:t>.</a:t>
            </a:r>
            <a:r>
              <a:rPr lang="en-US" altLang="zh-CN" sz="2800"/>
              <a:t>2</a:t>
            </a:r>
            <a:r>
              <a:rPr lang="zh-CN" sz="2800"/>
              <a:t>手机</a:t>
            </a:r>
            <a:r>
              <a:rPr lang="zh-CN" altLang="en-US" sz="2800"/>
              <a:t>端登录</a:t>
            </a:r>
          </a:p>
          <a:p>
            <a:endParaRPr lang="zh-CN" altLang="en-US" sz="2800"/>
          </a:p>
        </p:txBody>
      </p:sp>
      <p:pic>
        <p:nvPicPr>
          <p:cNvPr id="6" name="图片 3" descr="D:\其他软件\安装\qq安装\qq消息记录\2670728180\FileRecv\1566544918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82943" y="2448878"/>
            <a:ext cx="238315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80" descr="D:\项目\JAVA审批系统\文档\历史\天财审批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745" y="2355850"/>
            <a:ext cx="2476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7315" y="778510"/>
            <a:ext cx="3804920" cy="1407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安卓系统手机通过</a:t>
            </a:r>
            <a:r>
              <a:rPr lang="zh-CN" altLang="en-US" b="1" dirty="0">
                <a:solidFill>
                  <a:srgbClr val="FF0000"/>
                </a:solidFill>
              </a:rPr>
              <a:t>浏览器</a:t>
            </a:r>
            <a:r>
              <a:rPr lang="zh-CN" altLang="en-US" dirty="0"/>
              <a:t>扫描下面二维码下载APP或者通过浏览器输入http://114.116.54.220/UAP/Public/UAP.apk下载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19700" y="780415"/>
            <a:ext cx="3048000" cy="1011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苹果手机需从App Store搜索“天财审批”下载并安装或用微信扫一扫进入下载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E90FE9-11FC-364B-E6E3-1220E461E8FE}"/>
              </a:ext>
            </a:extLst>
          </p:cNvPr>
          <p:cNvSpPr txBox="1"/>
          <p:nvPr/>
        </p:nvSpPr>
        <p:spPr>
          <a:xfrm>
            <a:off x="657441" y="191424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后续会增加从计财处微信公众号直接跳转的功能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3</a:t>
            </a:r>
            <a:r>
              <a:rPr lang="zh-CN" altLang="en-US" sz="2800"/>
              <a:t>.</a:t>
            </a:r>
            <a:r>
              <a:rPr lang="en-US" altLang="zh-CN" sz="2800"/>
              <a:t>2</a:t>
            </a:r>
            <a:r>
              <a:rPr lang="zh-CN" sz="2800"/>
              <a:t>手机</a:t>
            </a:r>
            <a:r>
              <a:rPr lang="zh-CN" altLang="en-US" sz="2800"/>
              <a:t>端登录</a:t>
            </a:r>
          </a:p>
          <a:p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691640"/>
            <a:ext cx="1471930" cy="3187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315" y="703580"/>
            <a:ext cx="4509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•</a:t>
            </a:r>
            <a:r>
              <a:rPr lang="zh-CN" altLang="en-US"/>
              <a:t>首次使用APP的用户需要先选择学校名称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315" y="987425"/>
            <a:ext cx="4578985" cy="623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ym typeface="+mn-ea"/>
              </a:rPr>
              <a:t>•</a:t>
            </a:r>
            <a:r>
              <a:rPr lang="zh-CN" altLang="en-US"/>
              <a:t>用户如果在财务统一登录平台没有修改密码，初始密码为身份证后六位。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92090" y="703580"/>
            <a:ext cx="33312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•</a:t>
            </a:r>
            <a:r>
              <a:rPr lang="zh-CN" altLang="en-US"/>
              <a:t>密码修改</a:t>
            </a:r>
          </a:p>
          <a:p>
            <a:r>
              <a:rPr lang="zh-CN" altLang="en-US" b="1">
                <a:sym typeface="+mn-ea"/>
              </a:rPr>
              <a:t>•</a:t>
            </a:r>
            <a:r>
              <a:rPr lang="zh-CN" altLang="en-US"/>
              <a:t>请及时修改你的登录密码</a:t>
            </a:r>
          </a:p>
          <a:p>
            <a:r>
              <a:rPr lang="zh-CN" altLang="en-US" b="1">
                <a:sym typeface="+mn-ea"/>
              </a:rPr>
              <a:t>•</a:t>
            </a:r>
            <a:r>
              <a:rPr lang="zh-CN" altLang="en-US"/>
              <a:t>网上审批手机登录密码是与</a:t>
            </a:r>
            <a:r>
              <a:rPr lang="zh-CN" altLang="en-US">
                <a:sym typeface="+mn-ea"/>
              </a:rPr>
              <a:t>财务统一登录平台的密码一致的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63620" y="2139315"/>
            <a:ext cx="5385435" cy="260604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ym typeface="+mn-ea"/>
              </a:rPr>
              <a:t>3</a:t>
            </a:r>
            <a:r>
              <a:rPr lang="zh-CN" altLang="en-US" sz="2800">
                <a:sym typeface="+mn-ea"/>
              </a:rPr>
              <a:t>.</a:t>
            </a:r>
            <a:r>
              <a:rPr lang="en-US" altLang="zh-CN" sz="2800">
                <a:sym typeface="+mn-ea"/>
              </a:rPr>
              <a:t>2</a:t>
            </a:r>
            <a:r>
              <a:rPr lang="zh-CN" sz="2800">
                <a:sym typeface="+mn-ea"/>
              </a:rPr>
              <a:t>手机</a:t>
            </a:r>
            <a:r>
              <a:rPr lang="zh-CN" altLang="en-US" sz="2800">
                <a:sym typeface="+mn-ea"/>
              </a:rPr>
              <a:t>端登录</a:t>
            </a:r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" y="1635760"/>
            <a:ext cx="1565275" cy="33889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1635760"/>
            <a:ext cx="1616710" cy="3501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475" y="1622425"/>
            <a:ext cx="1531620" cy="33166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9750" y="1038225"/>
            <a:ext cx="616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我的</a:t>
            </a:r>
            <a:r>
              <a:rPr lang="en-US" altLang="zh-CN"/>
              <a:t>-</a:t>
            </a:r>
            <a:r>
              <a:rPr lang="zh-CN" altLang="en-US"/>
              <a:t>修改个人信息</a:t>
            </a:r>
            <a:r>
              <a:rPr lang="en-US" altLang="zh-CN"/>
              <a:t>-</a:t>
            </a:r>
            <a:r>
              <a:rPr lang="zh-CN" altLang="en-US"/>
              <a:t>切换图片</a:t>
            </a:r>
            <a:r>
              <a:rPr lang="en-US" altLang="zh-CN"/>
              <a:t>-</a:t>
            </a:r>
            <a:r>
              <a:rPr lang="zh-CN" altLang="en-US"/>
              <a:t>点击此处签名</a:t>
            </a:r>
            <a:r>
              <a:rPr lang="en-US" altLang="zh-CN"/>
              <a:t>-</a:t>
            </a:r>
            <a:r>
              <a:rPr lang="zh-CN" altLang="en-US"/>
              <a:t>确认</a:t>
            </a:r>
            <a:r>
              <a:rPr lang="en-US" altLang="zh-CN"/>
              <a:t>-</a:t>
            </a:r>
            <a:r>
              <a:rPr lang="zh-CN" altLang="en-US"/>
              <a:t>上传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7360" y="6699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设置个性化签名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720567" y="1635646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36084" y="2156639"/>
            <a:ext cx="45005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审批平台操作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11755" y="998855"/>
            <a:ext cx="11658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8240" y="1207135"/>
            <a:ext cx="1562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3044190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4</a:t>
            </a:r>
            <a:r>
              <a:rPr lang="zh-CN" altLang="en-US" sz="2800"/>
              <a:t>.</a:t>
            </a:r>
            <a:r>
              <a:rPr lang="en-US" altLang="zh-CN" sz="2800"/>
              <a:t>1</a:t>
            </a:r>
            <a:r>
              <a:rPr lang="zh-CN" altLang="en-US" sz="2800"/>
              <a:t>电脑</a:t>
            </a:r>
            <a:r>
              <a:rPr lang="en-US" altLang="zh-CN" sz="2800"/>
              <a:t>/PC</a:t>
            </a:r>
            <a:r>
              <a:rPr lang="zh-CN" altLang="en-US" sz="2800"/>
              <a:t>端操作</a:t>
            </a:r>
          </a:p>
          <a:p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8290" y="2652395"/>
            <a:ext cx="8567420" cy="2372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9750" y="915670"/>
            <a:ext cx="8592820" cy="173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1.</a:t>
            </a:r>
            <a:r>
              <a:rPr lang="zh-CN" altLang="en-US"/>
              <a:t>点击左侧“审批业务”菜单，进入待审带锯列表页面，我们可以对单据进行检索：</a:t>
            </a:r>
          </a:p>
          <a:p>
            <a:r>
              <a:rPr lang="zh-CN" altLang="en-US"/>
              <a:t>树形结构显示为多层，第一层是“未审批”和“已审批”，第二层是系统名称，用于区分待审批单据来源于哪个系统；第三层为系统中的模块名称，用于指代单据属于某个系统中的某项具体业务。</a:t>
            </a:r>
          </a:p>
          <a:p>
            <a:r>
              <a:rPr lang="en-US" altLang="zh-CN"/>
              <a:t>2.</a:t>
            </a:r>
            <a:r>
              <a:rPr lang="zh-CN" altLang="en-US"/>
              <a:t>系统还支持关键字检索，可针对单据中的任意属性进行模糊查询。</a:t>
            </a:r>
          </a:p>
          <a:p>
            <a:r>
              <a:rPr lang="zh-CN" altLang="en-US"/>
              <a:t>选中一个需要审批的单据点击“审批”，进入该单据的审批页面。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9750" y="6273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3.1.1</a:t>
            </a:r>
            <a:r>
              <a:rPr lang="zh-CN" altLang="en-US"/>
              <a:t>.单张审批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ym typeface="+mn-ea"/>
              </a:rPr>
              <a:t>4</a:t>
            </a:r>
            <a:r>
              <a:rPr lang="zh-CN" altLang="en-US" sz="2800">
                <a:sym typeface="+mn-ea"/>
              </a:rPr>
              <a:t>.</a:t>
            </a: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电脑</a:t>
            </a:r>
            <a:r>
              <a:rPr lang="en-US" altLang="zh-CN" sz="2800">
                <a:sym typeface="+mn-ea"/>
              </a:rPr>
              <a:t>/PC</a:t>
            </a:r>
            <a:r>
              <a:rPr lang="zh-CN" altLang="en-US" sz="2800">
                <a:sym typeface="+mn-ea"/>
              </a:rPr>
              <a:t>端操作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67360" y="915670"/>
            <a:ext cx="8315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系统显示单据的基本信息，包括流水号、申请人、申请时间、申请内容、图片信息、附件信息等，附件支持下载查看，图片支持查看原图。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13230" y="1635760"/>
            <a:ext cx="5593715" cy="2977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5605" y="4532630"/>
            <a:ext cx="8228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审批人根据单据信息正确填写审批意见后，点击“通过或驳回”，--点击确定。确认无误后点击通过。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23215" y="627380"/>
            <a:ext cx="247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3.1.1</a:t>
            </a:r>
            <a:r>
              <a:rPr lang="zh-CN" altLang="en-US"/>
              <a:t>.单张审批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ym typeface="+mn-ea"/>
              </a:rPr>
              <a:t>4</a:t>
            </a:r>
            <a:r>
              <a:rPr lang="zh-CN" altLang="en-US" sz="2800">
                <a:sym typeface="+mn-ea"/>
              </a:rPr>
              <a:t>.</a:t>
            </a: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电脑</a:t>
            </a:r>
            <a:r>
              <a:rPr lang="en-US" altLang="zh-CN" sz="2800">
                <a:sym typeface="+mn-ea"/>
              </a:rPr>
              <a:t>/PC</a:t>
            </a:r>
            <a:r>
              <a:rPr lang="zh-CN" altLang="en-US" sz="2800">
                <a:sym typeface="+mn-ea"/>
              </a:rPr>
              <a:t>端操作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3215" y="627380"/>
            <a:ext cx="247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3.1</a:t>
            </a:r>
            <a:r>
              <a:rPr lang="zh-CN" altLang="en-US"/>
              <a:t>.2.批量审批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7825" y="1923415"/>
            <a:ext cx="8246745" cy="23545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215" y="915670"/>
            <a:ext cx="8027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（1）用户勾选欲审批单据左边的复选框，确认勾选完毕之后，点击右上方的“批量审批”按钮，进入到批量审批页面。</a:t>
            </a:r>
          </a:p>
          <a:p>
            <a:r>
              <a:rPr lang="zh-CN" altLang="en-US"/>
              <a:t>（2）用户在批量审批页面可以查看所选单据的基本信息与附件信息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95605" y="4532630"/>
            <a:ext cx="8228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审批人根据单据信息正确填写审批意见后，点击“通过或驳回”，--点击确定。确认无误后点击通过。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36431" y="-1354015"/>
            <a:ext cx="7455877" cy="745587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185638" y="457200"/>
            <a:ext cx="1916723" cy="1916723"/>
          </a:xfrm>
          <a:prstGeom prst="ellipse">
            <a:avLst/>
          </a:prstGeom>
          <a:solidFill>
            <a:srgbClr val="437F7F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0000" rtlCol="0" anchor="ctr"/>
          <a:lstStyle/>
          <a:p>
            <a:pPr algn="r" defTabSz="914400"/>
            <a:endParaRPr lang="zh-CN" altLang="en-US" sz="1050" b="1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5432" y="659423"/>
            <a:ext cx="3781918" cy="3724569"/>
          </a:xfrm>
          <a:prstGeom prst="ellipse">
            <a:avLst/>
          </a:prstGeom>
          <a:solidFill>
            <a:srgbClr val="437F7F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0000" rtlCol="0" anchor="ctr"/>
          <a:lstStyle/>
          <a:p>
            <a:pPr algn="r" defTabSz="914400"/>
            <a:endParaRPr lang="zh-CN" altLang="en-US" sz="1050" b="1">
              <a:cs typeface="+mn-ea"/>
              <a:sym typeface="+mn-lt"/>
            </a:endParaRPr>
          </a:p>
        </p:txBody>
      </p:sp>
      <p:pic>
        <p:nvPicPr>
          <p:cNvPr id="11" name="图片 10" descr="图片包含 室内, 墙壁, 就坐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1727" y="1205424"/>
            <a:ext cx="2702117" cy="2661143"/>
          </a:xfrm>
          <a:prstGeom prst="ellipse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22748" y="1868609"/>
            <a:ext cx="15415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80143" y="2826439"/>
            <a:ext cx="171139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72001" y="1355746"/>
            <a:ext cx="3241963" cy="2452797"/>
            <a:chOff x="6117533" y="2324048"/>
            <a:chExt cx="4322617" cy="3270396"/>
          </a:xfrm>
        </p:grpSpPr>
        <p:grpSp>
          <p:nvGrpSpPr>
            <p:cNvPr id="2" name="组合 1"/>
            <p:cNvGrpSpPr/>
            <p:nvPr/>
          </p:nvGrpSpPr>
          <p:grpSpPr>
            <a:xfrm>
              <a:off x="6117533" y="2324048"/>
              <a:ext cx="4322617" cy="2417091"/>
              <a:chOff x="6117533" y="2325077"/>
              <a:chExt cx="4322617" cy="2437949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228940" y="2325077"/>
                <a:ext cx="501274" cy="501274"/>
              </a:xfrm>
              <a:prstGeom prst="ellipse">
                <a:avLst/>
              </a:prstGeom>
              <a:solidFill>
                <a:srgbClr val="437F7F"/>
              </a:solidFill>
              <a:ln>
                <a:noFill/>
              </a:ln>
              <a:effectLst>
                <a:outerShdw blurRad="762000" dist="2540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70000" rtlCol="0" anchor="ctr"/>
              <a:lstStyle/>
              <a:p>
                <a:pPr algn="r" defTabSz="914400"/>
                <a:endParaRPr lang="zh-CN" altLang="en-US" sz="1050" b="1">
                  <a:cs typeface="+mn-ea"/>
                  <a:sym typeface="+mn-lt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flipH="1">
                <a:off x="6117533" y="3034730"/>
                <a:ext cx="4322617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ot"/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6117534" y="3908195"/>
                <a:ext cx="4322616" cy="4137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ot"/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6117533" y="4763026"/>
                <a:ext cx="4322617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ot"/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6228940" y="3222596"/>
                <a:ext cx="501274" cy="501274"/>
              </a:xfrm>
              <a:prstGeom prst="ellipse">
                <a:avLst/>
              </a:prstGeom>
              <a:solidFill>
                <a:srgbClr val="437F7F"/>
              </a:solidFill>
              <a:ln>
                <a:noFill/>
              </a:ln>
              <a:effectLst>
                <a:outerShdw blurRad="762000" dist="2540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70000" rtlCol="0" anchor="ctr"/>
              <a:lstStyle/>
              <a:p>
                <a:pPr algn="r" defTabSz="914400"/>
                <a:endParaRPr lang="zh-CN" altLang="en-US" sz="1050" b="1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6228940" y="4039388"/>
                <a:ext cx="501274" cy="501274"/>
              </a:xfrm>
              <a:prstGeom prst="ellipse">
                <a:avLst/>
              </a:prstGeom>
              <a:solidFill>
                <a:srgbClr val="437F7F"/>
              </a:solidFill>
              <a:ln>
                <a:noFill/>
              </a:ln>
              <a:effectLst>
                <a:outerShdw blurRad="762000" dist="2540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70000" rtlCol="0" anchor="ctr"/>
              <a:lstStyle/>
              <a:p>
                <a:pPr algn="r" defTabSz="914400"/>
                <a:endParaRPr lang="zh-CN" altLang="en-US" sz="1050" b="1">
                  <a:cs typeface="+mn-ea"/>
                  <a:sym typeface="+mn-lt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6228940" y="4951100"/>
              <a:ext cx="501274" cy="496985"/>
            </a:xfrm>
            <a:prstGeom prst="ellipse">
              <a:avLst/>
            </a:prstGeom>
            <a:solidFill>
              <a:srgbClr val="437F7F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0000" rtlCol="0" anchor="ctr"/>
            <a:lstStyle/>
            <a:p>
              <a:pPr algn="r" defTabSz="914400"/>
              <a:endParaRPr lang="zh-CN" altLang="en-US" sz="1050" b="1"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6117533" y="5594444"/>
              <a:ext cx="4322617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5137785" y="1414145"/>
            <a:ext cx="238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1.</a:t>
            </a:r>
            <a:r>
              <a:rPr lang="zh-CN" altLang="en-US" b="1"/>
              <a:t>平台简介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20335" y="2070735"/>
            <a:ext cx="238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2.</a:t>
            </a:r>
            <a:r>
              <a:rPr lang="zh-CN" altLang="en-US" b="1"/>
              <a:t>经办人提交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20335" y="2668270"/>
            <a:ext cx="238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3.</a:t>
            </a:r>
            <a:r>
              <a:rPr lang="zh-CN" altLang="en-US" b="1"/>
              <a:t>平台登录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0335" y="3322955"/>
            <a:ext cx="238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4.</a:t>
            </a:r>
            <a:r>
              <a:rPr lang="zh-CN" altLang="en-US" b="1"/>
              <a:t>平台操作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448">
        <p:random/>
      </p:transition>
    </mc:Choice>
    <mc:Fallback xmlns="">
      <p:transition spd="slow" advClick="0" advTm="4448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ym typeface="+mn-ea"/>
              </a:rPr>
              <a:t>4</a:t>
            </a:r>
            <a:r>
              <a:rPr lang="zh-CN" altLang="en-US" sz="2800">
                <a:sym typeface="+mn-ea"/>
              </a:rPr>
              <a:t>.</a:t>
            </a:r>
            <a:r>
              <a:rPr lang="en-US" altLang="zh-CN" sz="2800">
                <a:sym typeface="+mn-ea"/>
              </a:rPr>
              <a:t>2</a:t>
            </a:r>
            <a:r>
              <a:rPr lang="zh-CN" sz="2800">
                <a:sym typeface="+mn-ea"/>
              </a:rPr>
              <a:t>手机</a:t>
            </a:r>
            <a:r>
              <a:rPr lang="zh-CN" altLang="en-US" sz="2800">
                <a:sym typeface="+mn-ea"/>
              </a:rPr>
              <a:t>端操作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323215" y="669925"/>
            <a:ext cx="8027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点击想要审批的单据，进入该单据的审批页面。审批界面中显示单据的基本信息，包括流水号、申请人、申请时间、申请内容。</a:t>
            </a:r>
          </a:p>
          <a:p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95605" y="4299585"/>
            <a:ext cx="8648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点击附件信息，还能查看图片信息、附件信息等。同时还可查看审批进度、审批物流。</a:t>
            </a:r>
          </a:p>
          <a:p>
            <a:r>
              <a:rPr lang="zh-CN" altLang="en-US">
                <a:sym typeface="+mn-ea"/>
              </a:rPr>
              <a:t>审批人根据单据信息正确填写审批意见后，点击“通过或驳回”，--点击确定。确认无误后点击通过。</a:t>
            </a:r>
            <a:endParaRPr lang="zh-CN" altLang="en-US"/>
          </a:p>
        </p:txBody>
      </p:sp>
      <p:pic>
        <p:nvPicPr>
          <p:cNvPr id="11" name="图片 11" descr="d8ef5382977073261246547549c3c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5650" y="1491615"/>
            <a:ext cx="1550670" cy="2758440"/>
          </a:xfrm>
          <a:prstGeom prst="rect">
            <a:avLst/>
          </a:prstGeom>
        </p:spPr>
      </p:pic>
      <p:pic>
        <p:nvPicPr>
          <p:cNvPr id="13" name="图片 13" descr="706e7317bd1d0b8bfb89d805ccf369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35693" y="1491615"/>
            <a:ext cx="1534795" cy="2730500"/>
          </a:xfrm>
          <a:prstGeom prst="rect">
            <a:avLst/>
          </a:prstGeom>
        </p:spPr>
      </p:pic>
      <p:pic>
        <p:nvPicPr>
          <p:cNvPr id="14" name="图片 14" descr="64fcd228df38adedabb41180baad9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99835" y="1491298"/>
            <a:ext cx="1529080" cy="271970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57421" y="1419369"/>
            <a:ext cx="302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谢谢观看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720567" y="1635646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28794" y="2156639"/>
            <a:ext cx="4500593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平台简介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11755" y="998855"/>
            <a:ext cx="11658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8240" y="1207135"/>
            <a:ext cx="1744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227774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1.1</a:t>
            </a:r>
            <a:r>
              <a:rPr lang="zh-CN" altLang="en-US" sz="2800" dirty="0"/>
              <a:t>系统简介</a:t>
            </a:r>
          </a:p>
          <a:p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323215" y="699135"/>
            <a:ext cx="7852410" cy="167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   随着科技的发展，无纸化办公概念越来越被人们重视。它是承载低碳环保、智能高科技的载体，是与社会及消费者需求完美结合的大数据时代的产物，无纸化在大数据背景时代，呈现以下发展趋势：移动化、平台化、热门行业急速化及相关行业急需化、物联网时代无纸化跨行业化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/>
              <a:t>而在高校管理中，传统的办公模式正逐渐成为制约工作效率的瓶颈，人们时常在工作中遇到以下问题：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1560" y="2397607"/>
            <a:ext cx="5568950" cy="26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•填好报销单不知该找谁审批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•一张单据要跑很多地方找不同的领导进行审批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•多次找到某一个审批人未果导致审批周期无限延长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•担心单据被他人恶意篡改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•担心他人冒用领导名义进行审批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•各种单据繁多易丢失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•单据管理统计工作繁重、频繁出错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 bwMode="auto">
          <a:xfrm>
            <a:off x="2181225" y="3703406"/>
            <a:ext cx="4781550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计划财务处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07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/>
              <a:t>1.</a:t>
            </a:r>
            <a:r>
              <a:rPr lang="en-US" altLang="zh-CN" sz="2800"/>
              <a:t>2</a:t>
            </a:r>
            <a:r>
              <a:rPr lang="zh-CN" altLang="en-US" sz="2800"/>
              <a:t>审批系统业务流程图</a:t>
            </a:r>
          </a:p>
          <a:p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3350" y="690245"/>
            <a:ext cx="6142990" cy="44786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977321" y="1635646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28794" y="2156639"/>
            <a:ext cx="45005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网报填写及线上业务提交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11755" y="998855"/>
            <a:ext cx="11658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8240" y="1207135"/>
            <a:ext cx="1744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 bwMode="auto">
          <a:xfrm>
            <a:off x="2181225" y="3703406"/>
            <a:ext cx="4781550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计划财务处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07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.</a:t>
            </a:r>
            <a:r>
              <a:rPr lang="en-US" altLang="zh-CN" sz="2800"/>
              <a:t>1</a:t>
            </a:r>
            <a:r>
              <a:rPr lang="zh-CN" sz="2800"/>
              <a:t>网上报账系统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23850" y="729615"/>
            <a:ext cx="6337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提交时增加了下一步（提交线上审批）</a:t>
            </a:r>
            <a:r>
              <a:rPr lang="zh-CN"/>
              <a:t>功能</a:t>
            </a:r>
          </a:p>
        </p:txBody>
      </p:sp>
      <p:pic>
        <p:nvPicPr>
          <p:cNvPr id="3" name="图片 -214748258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3215" y="1203325"/>
            <a:ext cx="8555990" cy="3776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2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 bwMode="auto">
          <a:xfrm>
            <a:off x="2181225" y="3703406"/>
            <a:ext cx="4781550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计划财务处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07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.</a:t>
            </a:r>
            <a:r>
              <a:rPr lang="en-US" altLang="zh-CN" sz="2800"/>
              <a:t>1</a:t>
            </a:r>
            <a:r>
              <a:rPr lang="zh-CN" sz="2800"/>
              <a:t>网上报账系统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51460" y="627380"/>
            <a:ext cx="8372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t>确认下审批人是否正确，附件支持PC端上传、手机端扫码上传注</a:t>
            </a:r>
          </a:p>
          <a:p>
            <a:r>
              <a:rPr lang="en-US"/>
              <a:t>2.</a:t>
            </a:r>
            <a:r>
              <a:t>证明人需要经办人编辑流程-输入证明人工号-保存流程</a:t>
            </a:r>
          </a:p>
          <a:p>
            <a:r>
              <a:rPr lang="en-US"/>
              <a:t>3.</a:t>
            </a:r>
            <a:r>
              <a:t>确认无误后-点确认提交审批</a:t>
            </a:r>
          </a:p>
        </p:txBody>
      </p:sp>
      <p:pic>
        <p:nvPicPr>
          <p:cNvPr id="3" name="图片 -214748259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7540" y="1530985"/>
            <a:ext cx="5243830" cy="3592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2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 bwMode="auto">
          <a:xfrm>
            <a:off x="2181225" y="3703406"/>
            <a:ext cx="4781550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计划财务处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07</a:t>
            </a: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endParaRPr lang="en-US" altLang="zh-CN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10" descr="浩天logo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4325"/>
            <a:ext cx="1433513" cy="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705" y="195580"/>
            <a:ext cx="4142105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.</a:t>
            </a:r>
            <a:r>
              <a:rPr lang="en-US" altLang="zh-CN" sz="2800"/>
              <a:t>1</a:t>
            </a:r>
            <a:r>
              <a:rPr lang="zh-CN" sz="2800"/>
              <a:t>网上报账系统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23215" y="699135"/>
            <a:ext cx="4709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</a:t>
            </a:r>
            <a:r>
              <a:t>已提交</a:t>
            </a:r>
            <a:r>
              <a:rPr lang="zh-CN"/>
              <a:t>业务</a:t>
            </a:r>
            <a:r>
              <a:t>中查看单据的审批状态</a:t>
            </a:r>
          </a:p>
          <a:p>
            <a:r>
              <a:rPr lang="en-US"/>
              <a:t>2.</a:t>
            </a:r>
            <a:r>
              <a:t>点查看审批物流就能检看审批的进度</a:t>
            </a:r>
          </a:p>
        </p:txBody>
      </p:sp>
      <p:pic>
        <p:nvPicPr>
          <p:cNvPr id="3" name="图片 -214748259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344295"/>
            <a:ext cx="9032240" cy="2837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" y="4051935"/>
            <a:ext cx="8911590" cy="10445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09a961d-ab04-47b2-878b-3126198180c4"/>
  <p:tag name="COMMONDATA" val="eyJoZGlkIjoiZTc0ZTFjOGU1NGI0N2MyNTBjMDM5MDlkZWI0ZTUxN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0.9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179">
      <a:dk1>
        <a:sysClr val="windowText" lastClr="000000"/>
      </a:dk1>
      <a:lt1>
        <a:sysClr val="window" lastClr="FFFFFF"/>
      </a:lt1>
      <a:dk2>
        <a:srgbClr val="1F497D"/>
      </a:dk2>
      <a:lt2>
        <a:srgbClr val="7F7F7F"/>
      </a:lt2>
      <a:accent1>
        <a:srgbClr val="4F81BD"/>
      </a:accent1>
      <a:accent2>
        <a:srgbClr val="8064A2"/>
      </a:accent2>
      <a:accent3>
        <a:srgbClr val="4F81BD"/>
      </a:accent3>
      <a:accent4>
        <a:srgbClr val="8064A2"/>
      </a:accent4>
      <a:accent5>
        <a:srgbClr val="4F81BD"/>
      </a:accent5>
      <a:accent6>
        <a:srgbClr val="8064A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895</Words>
  <Application>Microsoft Office PowerPoint</Application>
  <PresentationFormat>全屏显示(16:9)</PresentationFormat>
  <Paragraphs>103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敖 金萍</cp:lastModifiedBy>
  <cp:revision>565</cp:revision>
  <dcterms:created xsi:type="dcterms:W3CDTF">2014-11-09T01:07:00Z</dcterms:created>
  <dcterms:modified xsi:type="dcterms:W3CDTF">2023-07-12T01:38:06Z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F999ACE4836C46BFB174150038944F9D</vt:lpwstr>
  </property>
</Properties>
</file>